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61" r:id="rId6"/>
    <p:sldId id="262" r:id="rId7"/>
    <p:sldId id="259" r:id="rId8"/>
    <p:sldId id="263" r:id="rId9"/>
    <p:sldId id="264" r:id="rId10"/>
    <p:sldId id="260" r:id="rId11"/>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BF931F-82A9-49AF-BBAC-116D6FA1F0AD}" v="3" dt="2026-01-09T22:50:59.196"/>
    <p1510:client id="{1542BE1A-0759-4CFF-859B-22A648026988}" v="2" dt="2026-01-10T06:50:19.1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8" autoAdjust="0"/>
    <p:restoredTop sz="94660"/>
  </p:normalViewPr>
  <p:slideViewPr>
    <p:cSldViewPr snapToGrid="0">
      <p:cViewPr varScale="1">
        <p:scale>
          <a:sx n="91" d="100"/>
          <a:sy n="91" d="100"/>
        </p:scale>
        <p:origin x="108"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9F2B9E-CD15-71AA-079E-E63C52DE4A1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55C4473-6F3B-CEB6-7AE2-DAF139A772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5E0A608-66FE-1820-E715-1C7E37A8F379}"/>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5" name="フッター プレースホルダー 4">
            <a:extLst>
              <a:ext uri="{FF2B5EF4-FFF2-40B4-BE49-F238E27FC236}">
                <a16:creationId xmlns:a16="http://schemas.microsoft.com/office/drawing/2014/main" id="{F6C61E62-7B2F-DC19-9A2C-21416D505C3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C3ADDD-24DC-6070-E9DB-BF7A82521548}"/>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3718203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8DCCB5-4EB4-C010-1512-6C80D6039F0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5E5816D-51CB-558A-BBD4-20008EAA299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AACD676-5EB4-C0A0-2E0A-A2084C805FCD}"/>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5" name="フッター プレースホルダー 4">
            <a:extLst>
              <a:ext uri="{FF2B5EF4-FFF2-40B4-BE49-F238E27FC236}">
                <a16:creationId xmlns:a16="http://schemas.microsoft.com/office/drawing/2014/main" id="{8CED1AC1-2145-672A-B02A-E02D086F2E8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3E5B26A-A1A3-88DD-AE01-11A196696EB7}"/>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236478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3D8287A-A331-3620-3AE8-5ED9E863E7F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17A8F8-42D9-02B3-15D3-068A5CA7203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CCCCB93-6712-75E9-3382-7B908BCCF896}"/>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5" name="フッター プレースホルダー 4">
            <a:extLst>
              <a:ext uri="{FF2B5EF4-FFF2-40B4-BE49-F238E27FC236}">
                <a16:creationId xmlns:a16="http://schemas.microsoft.com/office/drawing/2014/main" id="{85727B03-D6CE-FCB3-7E8C-806DF06B1AD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B23BC1-0F1E-FC16-B8E9-3E62A03407A0}"/>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818411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A779EF-BB4C-1043-E080-6EFAC181FED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3275E58-8205-7F1C-906A-BD0F19A5EEE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BB3D915-A109-4E67-8BCF-97A36A59F127}"/>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5" name="フッター プレースホルダー 4">
            <a:extLst>
              <a:ext uri="{FF2B5EF4-FFF2-40B4-BE49-F238E27FC236}">
                <a16:creationId xmlns:a16="http://schemas.microsoft.com/office/drawing/2014/main" id="{87FF710A-FF45-0FE4-EF93-840A73CDAB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B7C6086-691C-00EA-F274-FB433BDA12A7}"/>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198182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1CFB48-B23A-690B-BCA0-39845FF28EA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35B5A5-3955-C8E8-AD2F-B1DF8B55F58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7028F2B-FB8C-F10E-CE02-CDF867D0FEAA}"/>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5" name="フッター プレースホルダー 4">
            <a:extLst>
              <a:ext uri="{FF2B5EF4-FFF2-40B4-BE49-F238E27FC236}">
                <a16:creationId xmlns:a16="http://schemas.microsoft.com/office/drawing/2014/main" id="{BB290609-4CF1-8EA0-7B34-DFAE742CDA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C371D53-1F1E-F378-4B29-93192444A6F8}"/>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649730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B0924B-917E-9705-97AF-D8412C42169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11BD1E-AF59-A126-E844-CBFE6F30D4C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D6F7014-A51F-C729-1307-218C5727300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ADA5E56-0E2A-E022-6B82-0BBBD421A860}"/>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6" name="フッター プレースホルダー 5">
            <a:extLst>
              <a:ext uri="{FF2B5EF4-FFF2-40B4-BE49-F238E27FC236}">
                <a16:creationId xmlns:a16="http://schemas.microsoft.com/office/drawing/2014/main" id="{AB76CE53-523D-8B9E-DFE4-25540FA499C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6492AB-574B-8F61-53B1-A662ACC0F310}"/>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237879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AE79BC-8336-AA9A-42B9-A309F3213B4F}"/>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A826A1E-44E1-2DE0-56C9-1D9C534329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914722F-4E46-CF81-F45E-058698B18AE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DF2F93D-8FA3-9F47-368C-7C2E7027F6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65C0B3E-7DA5-2497-BA4D-C7DDA31591D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FEE574F-55D1-E8ED-968A-C4B732A7A0F2}"/>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8" name="フッター プレースホルダー 7">
            <a:extLst>
              <a:ext uri="{FF2B5EF4-FFF2-40B4-BE49-F238E27FC236}">
                <a16:creationId xmlns:a16="http://schemas.microsoft.com/office/drawing/2014/main" id="{7B93E6E5-AAED-E129-9DC6-E2C27F56BF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718ACE9-5691-E8B3-E571-FB293C88BB26}"/>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1963787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0D77085-24DC-857C-A6A7-41593A0A82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D5A3BE4-A7CA-58D4-0790-B3D111776531}"/>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4" name="フッター プレースホルダー 3">
            <a:extLst>
              <a:ext uri="{FF2B5EF4-FFF2-40B4-BE49-F238E27FC236}">
                <a16:creationId xmlns:a16="http://schemas.microsoft.com/office/drawing/2014/main" id="{0669E1AD-FBB8-F4C5-0D6E-CD8C42E6D4F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DEB4F00-D883-DB92-D7D1-4BBEB18EBB2F}"/>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105252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5AC016E-715C-824B-CC3E-9CDB52C6A32C}"/>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3" name="フッター プレースホルダー 2">
            <a:extLst>
              <a:ext uri="{FF2B5EF4-FFF2-40B4-BE49-F238E27FC236}">
                <a16:creationId xmlns:a16="http://schemas.microsoft.com/office/drawing/2014/main" id="{D2EE3879-6251-668F-09C2-0F948014196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D99CBDE-6225-5311-5AFA-0ADAAE0DB69F}"/>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2012282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EC6EE0-7191-B11C-7FBB-6A37ABF8EDE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F33402B-3753-BF38-2F6B-37E4FEC25D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3E61D62-8C24-9D8A-0184-742704D326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601171C-41CD-FDED-881D-352EEAB37094}"/>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6" name="フッター プレースホルダー 5">
            <a:extLst>
              <a:ext uri="{FF2B5EF4-FFF2-40B4-BE49-F238E27FC236}">
                <a16:creationId xmlns:a16="http://schemas.microsoft.com/office/drawing/2014/main" id="{8A6BE700-3AEE-9425-8BBD-087981A675B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C667F7F-7386-C6EB-CC7C-161D4A46EFBC}"/>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1253206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E91882-E6F8-9416-75F3-119010608FD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A8C466E2-AE07-08D1-8B05-97DBCA3BCF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297E5E2-2E3B-1CE7-8458-5E6D810221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B61C329-A287-9DD6-DE04-D053545F0C8B}"/>
              </a:ext>
            </a:extLst>
          </p:cNvPr>
          <p:cNvSpPr>
            <a:spLocks noGrp="1"/>
          </p:cNvSpPr>
          <p:nvPr>
            <p:ph type="dt" sz="half" idx="10"/>
          </p:nvPr>
        </p:nvSpPr>
        <p:spPr/>
        <p:txBody>
          <a:bodyPr/>
          <a:lstStyle/>
          <a:p>
            <a:fld id="{0E9C068D-5D67-47D0-A66F-5A2B8CA039EC}" type="datetimeFigureOut">
              <a:rPr kumimoji="1" lang="ja-JP" altLang="en-US" smtClean="0"/>
              <a:t>2026/1/12</a:t>
            </a:fld>
            <a:endParaRPr kumimoji="1" lang="ja-JP" altLang="en-US"/>
          </a:p>
        </p:txBody>
      </p:sp>
      <p:sp>
        <p:nvSpPr>
          <p:cNvPr id="6" name="フッター プレースホルダー 5">
            <a:extLst>
              <a:ext uri="{FF2B5EF4-FFF2-40B4-BE49-F238E27FC236}">
                <a16:creationId xmlns:a16="http://schemas.microsoft.com/office/drawing/2014/main" id="{22359D10-24F4-402B-78D4-ADC2F258A1F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F0D254D-8CB0-870D-F47F-3E1A195414E6}"/>
              </a:ext>
            </a:extLst>
          </p:cNvPr>
          <p:cNvSpPr>
            <a:spLocks noGrp="1"/>
          </p:cNvSpPr>
          <p:nvPr>
            <p:ph type="sldNum" sz="quarter" idx="12"/>
          </p:nvPr>
        </p:nvSpPr>
        <p:spPr/>
        <p:txBody>
          <a:body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740369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6B693F7-3949-A338-9A5E-947FA16CC8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2FCAC33-9F84-8C2E-72DE-3F315E4A47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6CA6A90-FB14-A47B-E375-1509C7B629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E9C068D-5D67-47D0-A66F-5A2B8CA039EC}" type="datetimeFigureOut">
              <a:rPr kumimoji="1" lang="ja-JP" altLang="en-US" smtClean="0"/>
              <a:t>2026/1/12</a:t>
            </a:fld>
            <a:endParaRPr kumimoji="1" lang="ja-JP" altLang="en-US"/>
          </a:p>
        </p:txBody>
      </p:sp>
      <p:sp>
        <p:nvSpPr>
          <p:cNvPr id="5" name="フッター プレースホルダー 4">
            <a:extLst>
              <a:ext uri="{FF2B5EF4-FFF2-40B4-BE49-F238E27FC236}">
                <a16:creationId xmlns:a16="http://schemas.microsoft.com/office/drawing/2014/main" id="{439404CA-26B2-0616-D9E8-CA920AA2D1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B35C93B-CEA0-BFEB-F305-13623D13E5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09F2A-1498-464E-A630-61AD95296490}" type="slidenum">
              <a:rPr kumimoji="1" lang="ja-JP" altLang="en-US" smtClean="0"/>
              <a:t>‹#›</a:t>
            </a:fld>
            <a:endParaRPr kumimoji="1" lang="ja-JP" altLang="en-US"/>
          </a:p>
        </p:txBody>
      </p:sp>
    </p:spTree>
    <p:extLst>
      <p:ext uri="{BB962C8B-B14F-4D97-AF65-F5344CB8AC3E}">
        <p14:creationId xmlns:p14="http://schemas.microsoft.com/office/powerpoint/2010/main" val="7382375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72135F-5508-B5FF-29E8-AAFCCB6F2E9B}"/>
              </a:ext>
            </a:extLst>
          </p:cNvPr>
          <p:cNvSpPr>
            <a:spLocks noGrp="1"/>
          </p:cNvSpPr>
          <p:nvPr>
            <p:ph type="ctrTitle"/>
          </p:nvPr>
        </p:nvSpPr>
        <p:spPr/>
        <p:txBody>
          <a:bodyPr/>
          <a:lstStyle/>
          <a:p>
            <a:r>
              <a:rPr kumimoji="1" lang="ja-JP" altLang="en-US" dirty="0">
                <a:latin typeface="HGP明朝E" panose="02020900000000000000" pitchFamily="18" charset="-128"/>
                <a:ea typeface="HGP明朝E" panose="02020900000000000000" pitchFamily="18" charset="-128"/>
              </a:rPr>
              <a:t>ベネズエラ・マドゥロ氏の</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逮捕・拘束の「意義」</a:t>
            </a:r>
          </a:p>
        </p:txBody>
      </p:sp>
      <p:sp>
        <p:nvSpPr>
          <p:cNvPr id="3" name="字幕 2">
            <a:extLst>
              <a:ext uri="{FF2B5EF4-FFF2-40B4-BE49-F238E27FC236}">
                <a16:creationId xmlns:a16="http://schemas.microsoft.com/office/drawing/2014/main" id="{5337B8CE-EB53-CFAB-DF53-870C2C698175}"/>
              </a:ext>
            </a:extLst>
          </p:cNvPr>
          <p:cNvSpPr>
            <a:spLocks noGrp="1"/>
          </p:cNvSpPr>
          <p:nvPr>
            <p:ph type="subTitle" idx="1"/>
          </p:nvPr>
        </p:nvSpPr>
        <p:spPr>
          <a:xfrm>
            <a:off x="1622558" y="4079875"/>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１月号</a:t>
            </a:r>
          </a:p>
        </p:txBody>
      </p:sp>
    </p:spTree>
    <p:extLst>
      <p:ext uri="{BB962C8B-B14F-4D97-AF65-F5344CB8AC3E}">
        <p14:creationId xmlns:p14="http://schemas.microsoft.com/office/powerpoint/2010/main" val="3723484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A5FA630C-8DF2-03E4-DFB9-0871132BB349}"/>
              </a:ext>
            </a:extLst>
          </p:cNvPr>
          <p:cNvSpPr>
            <a:spLocks noGrp="1"/>
          </p:cNvSpPr>
          <p:nvPr>
            <p:ph type="title"/>
          </p:nvPr>
        </p:nvSpPr>
        <p:spPr>
          <a:xfrm>
            <a:off x="630936" y="639520"/>
            <a:ext cx="3429000" cy="1719072"/>
          </a:xfrm>
        </p:spPr>
        <p:txBody>
          <a:bodyPr anchor="b">
            <a:normAutofit/>
          </a:bodyPr>
          <a:lstStyle/>
          <a:p>
            <a:r>
              <a:rPr lang="ja-JP" altLang="ja-JP" sz="3400">
                <a:latin typeface="HGP明朝E" panose="02020900000000000000" pitchFamily="18" charset="-128"/>
                <a:ea typeface="HGP明朝E" panose="02020900000000000000" pitchFamily="18" charset="-128"/>
              </a:rPr>
              <a:t>台湾の国防部系シンクタンク「国防安全研究院」</a:t>
            </a:r>
            <a:endParaRPr kumimoji="1" lang="ja-JP" altLang="en-US" sz="3400">
              <a:latin typeface="HGP明朝E" panose="02020900000000000000" pitchFamily="18" charset="-128"/>
              <a:ea typeface="HGP明朝E" panose="02020900000000000000" pitchFamily="18" charset="-128"/>
            </a:endParaRPr>
          </a:p>
        </p:txBody>
      </p:sp>
      <p:sp>
        <p:nvSpPr>
          <p:cNvPr id="2057"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405A1E0C-F887-116F-B0CA-94860A230DD4}"/>
              </a:ext>
            </a:extLst>
          </p:cNvPr>
          <p:cNvSpPr>
            <a:spLocks noGrp="1"/>
          </p:cNvSpPr>
          <p:nvPr>
            <p:ph idx="1"/>
          </p:nvPr>
        </p:nvSpPr>
        <p:spPr>
          <a:xfrm>
            <a:off x="630936" y="2807208"/>
            <a:ext cx="3429000" cy="3410712"/>
          </a:xfrm>
        </p:spPr>
        <p:txBody>
          <a:bodyPr anchor="t">
            <a:normAutofit/>
          </a:bodyPr>
          <a:lstStyle/>
          <a:p>
            <a:r>
              <a:rPr lang="ja-JP" altLang="ja-JP" sz="2200">
                <a:latin typeface="HGP明朝E" panose="02020900000000000000" pitchFamily="18" charset="-128"/>
                <a:ea typeface="HGP明朝E" panose="02020900000000000000" pitchFamily="18" charset="-128"/>
              </a:rPr>
              <a:t>米国が今回、マドゥロ氏の居場所特定など正確な情報能力を発揮した</a:t>
            </a:r>
            <a:endParaRPr lang="en-US" altLang="ja-JP" sz="2200">
              <a:latin typeface="HGP明朝E" panose="02020900000000000000" pitchFamily="18" charset="-128"/>
              <a:ea typeface="HGP明朝E" panose="02020900000000000000" pitchFamily="18" charset="-128"/>
            </a:endParaRPr>
          </a:p>
          <a:p>
            <a:endParaRPr lang="ja-JP" altLang="ja-JP" sz="2200">
              <a:latin typeface="HGP明朝E" panose="02020900000000000000" pitchFamily="18" charset="-128"/>
              <a:ea typeface="HGP明朝E" panose="02020900000000000000" pitchFamily="18" charset="-128"/>
            </a:endParaRPr>
          </a:p>
          <a:p>
            <a:r>
              <a:rPr lang="ja-JP" altLang="ja-JP" sz="2200">
                <a:latin typeface="HGP明朝E" panose="02020900000000000000" pitchFamily="18" charset="-128"/>
                <a:ea typeface="HGP明朝E" panose="02020900000000000000" pitchFamily="18" charset="-128"/>
              </a:rPr>
              <a:t>「</a:t>
            </a:r>
            <a:r>
              <a:rPr lang="ja-JP" altLang="ja-JP" sz="2200">
                <a:highlight>
                  <a:srgbClr val="FFFF00"/>
                </a:highlight>
                <a:latin typeface="HGP明朝E" panose="02020900000000000000" pitchFamily="18" charset="-128"/>
                <a:ea typeface="HGP明朝E" panose="02020900000000000000" pitchFamily="18" charset="-128"/>
              </a:rPr>
              <a:t>情報</a:t>
            </a:r>
            <a:r>
              <a:rPr lang="ja-JP" altLang="ja-JP" sz="2200">
                <a:latin typeface="HGP明朝E" panose="02020900000000000000" pitchFamily="18" charset="-128"/>
                <a:ea typeface="HGP明朝E" panose="02020900000000000000" pitchFamily="18" charset="-128"/>
              </a:rPr>
              <a:t>が米国の最も重要な</a:t>
            </a:r>
            <a:r>
              <a:rPr lang="ja-JP" altLang="ja-JP" sz="2200">
                <a:highlight>
                  <a:srgbClr val="FFFF00"/>
                </a:highlight>
                <a:latin typeface="HGP明朝E" panose="02020900000000000000" pitchFamily="18" charset="-128"/>
                <a:ea typeface="HGP明朝E" panose="02020900000000000000" pitchFamily="18" charset="-128"/>
              </a:rPr>
              <a:t>戦略的資源</a:t>
            </a:r>
            <a:r>
              <a:rPr lang="ja-JP" altLang="ja-JP" sz="2200">
                <a:latin typeface="HGP明朝E" panose="02020900000000000000" pitchFamily="18" charset="-128"/>
                <a:ea typeface="HGP明朝E" panose="02020900000000000000" pitchFamily="18" charset="-128"/>
              </a:rPr>
              <a:t>であることを示した」と中央通信社に語</a:t>
            </a:r>
            <a:r>
              <a:rPr lang="ja-JP" altLang="en-US" sz="2200">
                <a:latin typeface="HGP明朝E" panose="02020900000000000000" pitchFamily="18" charset="-128"/>
                <a:ea typeface="HGP明朝E" panose="02020900000000000000" pitchFamily="18" charset="-128"/>
              </a:rPr>
              <a:t>る。</a:t>
            </a:r>
            <a:endParaRPr lang="ja-JP" altLang="ja-JP" sz="2200">
              <a:latin typeface="HGP明朝E" panose="02020900000000000000" pitchFamily="18" charset="-128"/>
              <a:ea typeface="HGP明朝E" panose="02020900000000000000" pitchFamily="18" charset="-128"/>
            </a:endParaRPr>
          </a:p>
          <a:p>
            <a:endParaRPr kumimoji="1" lang="ja-JP" altLang="en-US" sz="2200">
              <a:latin typeface="HGP明朝E" panose="02020900000000000000" pitchFamily="18" charset="-128"/>
              <a:ea typeface="HGP明朝E" panose="02020900000000000000" pitchFamily="18" charset="-128"/>
            </a:endParaRPr>
          </a:p>
        </p:txBody>
      </p:sp>
      <p:pic>
        <p:nvPicPr>
          <p:cNvPr id="2050" name="Picture 2" descr="中国軍、台湾近海6か所で「重要軍事演習」開始へ…米下院議長訪台への対抗措置 : 読売新聞">
            <a:extLst>
              <a:ext uri="{FF2B5EF4-FFF2-40B4-BE49-F238E27FC236}">
                <a16:creationId xmlns:a16="http://schemas.microsoft.com/office/drawing/2014/main" id="{DB2318C9-8EB9-281C-EAE9-BC9B62F6563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1375143"/>
            <a:ext cx="6903720" cy="4107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073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EC777789-1299-8BCF-A94D-5273E565B218}"/>
              </a:ext>
            </a:extLst>
          </p:cNvPr>
          <p:cNvPicPr>
            <a:picLocks noChangeAspect="1"/>
          </p:cNvPicPr>
          <p:nvPr/>
        </p:nvPicPr>
        <p:blipFill>
          <a:blip r:embed="rId2"/>
          <a:stretch>
            <a:fillRect/>
          </a:stretch>
        </p:blipFill>
        <p:spPr>
          <a:xfrm>
            <a:off x="2286000" y="890587"/>
            <a:ext cx="7620000" cy="5076825"/>
          </a:xfrm>
          <a:prstGeom prst="rect">
            <a:avLst/>
          </a:prstGeom>
        </p:spPr>
      </p:pic>
    </p:spTree>
    <p:extLst>
      <p:ext uri="{BB962C8B-B14F-4D97-AF65-F5344CB8AC3E}">
        <p14:creationId xmlns:p14="http://schemas.microsoft.com/office/powerpoint/2010/main" val="869466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8519A-63CD-7A07-41FF-1171BC53F567}"/>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経緯　</a:t>
            </a:r>
            <a:r>
              <a:rPr kumimoji="1" lang="en-US" altLang="ja-JP" dirty="0">
                <a:latin typeface="HGP明朝E" panose="02020900000000000000" pitchFamily="18" charset="-128"/>
                <a:ea typeface="HGP明朝E" panose="02020900000000000000" pitchFamily="18" charset="-128"/>
              </a:rPr>
              <a:t>	</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C857F057-BA67-1382-CC20-E1E96A408F4B}"/>
              </a:ext>
            </a:extLst>
          </p:cNvPr>
          <p:cNvSpPr>
            <a:spLocks noGrp="1"/>
          </p:cNvSpPr>
          <p:nvPr>
            <p:ph idx="1"/>
          </p:nvPr>
        </p:nvSpPr>
        <p:spPr>
          <a:xfrm>
            <a:off x="838200" y="1690688"/>
            <a:ext cx="10515600" cy="4351338"/>
          </a:xfrm>
        </p:spPr>
        <p:txBody>
          <a:bodyPr>
            <a:normAutofit/>
          </a:bodyPr>
          <a:lstStyle/>
          <a:p>
            <a:r>
              <a:rPr kumimoji="1" lang="ja-JP" altLang="en-US" dirty="0">
                <a:latin typeface="HGP明朝E" panose="02020900000000000000" pitchFamily="18" charset="-128"/>
                <a:ea typeface="HGP明朝E" panose="02020900000000000000" pitchFamily="18" charset="-128"/>
              </a:rPr>
              <a:t>１月３日</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米国司法当局と米軍　ベネズエラの首都カラカスを攻撃</a:t>
            </a:r>
            <a:endParaRPr kumimoji="1"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第一次トランプ政権　２０２０年　麻薬密輸の罪で訴追</a:t>
            </a:r>
            <a:endParaRPr lang="en-US" altLang="ja-JP" dirty="0">
              <a:latin typeface="HGP明朝E" panose="02020900000000000000" pitchFamily="18" charset="-128"/>
              <a:ea typeface="HGP明朝E" panose="02020900000000000000" pitchFamily="18" charset="-128"/>
            </a:endParaRPr>
          </a:p>
          <a:p>
            <a:pPr lvl="2"/>
            <a:r>
              <a:rPr kumimoji="1" lang="ja-JP" altLang="en-US" dirty="0">
                <a:latin typeface="HGP明朝E" panose="02020900000000000000" pitchFamily="18" charset="-128"/>
                <a:ea typeface="HGP明朝E" panose="02020900000000000000" pitchFamily="18" charset="-128"/>
              </a:rPr>
              <a:t>米軍は司法省の任務を支援　（</a:t>
            </a:r>
            <a:r>
              <a:rPr kumimoji="1" lang="en-US" altLang="ja-JP" dirty="0">
                <a:latin typeface="HGP明朝E" panose="02020900000000000000" pitchFamily="18" charset="-128"/>
                <a:ea typeface="HGP明朝E" panose="02020900000000000000" pitchFamily="18" charset="-128"/>
              </a:rPr>
              <a:t>FBI</a:t>
            </a:r>
            <a:r>
              <a:rPr kumimoji="1" lang="ja-JP" altLang="en-US" dirty="0">
                <a:latin typeface="HGP明朝E" panose="02020900000000000000" pitchFamily="18" charset="-128"/>
                <a:ea typeface="HGP明朝E" panose="02020900000000000000" pitchFamily="18" charset="-128"/>
              </a:rPr>
              <a:t>と</a:t>
            </a:r>
            <a:r>
              <a:rPr kumimoji="1" lang="en-US" altLang="ja-JP" dirty="0">
                <a:latin typeface="HGP明朝E" panose="02020900000000000000" pitchFamily="18" charset="-128"/>
                <a:ea typeface="HGP明朝E" panose="02020900000000000000" pitchFamily="18" charset="-128"/>
              </a:rPr>
              <a:t>DEA</a:t>
            </a:r>
            <a:r>
              <a:rPr kumimoji="1" lang="ja-JP" altLang="en-US" dirty="0">
                <a:latin typeface="HGP明朝E" panose="02020900000000000000" pitchFamily="18" charset="-128"/>
                <a:ea typeface="HGP明朝E" panose="02020900000000000000" pitchFamily="18" charset="-128"/>
              </a:rPr>
              <a:t>・麻薬取締局）</a:t>
            </a:r>
            <a:endParaRPr kumimoji="1"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記者会見</a:t>
            </a:r>
            <a:endParaRPr lang="en-US" altLang="ja-JP" dirty="0">
              <a:latin typeface="HGP明朝E" panose="02020900000000000000" pitchFamily="18" charset="-128"/>
              <a:ea typeface="HGP明朝E" panose="02020900000000000000" pitchFamily="18" charset="-128"/>
            </a:endParaRPr>
          </a:p>
          <a:p>
            <a:pPr lvl="1"/>
            <a:r>
              <a:rPr lang="ja-JP" altLang="ja-JP" dirty="0">
                <a:latin typeface="HGP明朝E" panose="02020900000000000000" pitchFamily="18" charset="-128"/>
                <a:ea typeface="HGP明朝E" panose="02020900000000000000" pitchFamily="18" charset="-128"/>
              </a:rPr>
              <a:t>ベネズエラのマドゥロ大統領夫妻を拘束。米国で裁判にかける</a:t>
            </a:r>
          </a:p>
          <a:p>
            <a:pPr lvl="1"/>
            <a:r>
              <a:rPr lang="ja-JP" altLang="ja-JP" dirty="0">
                <a:latin typeface="HGP明朝E" panose="02020900000000000000" pitchFamily="18" charset="-128"/>
                <a:ea typeface="HGP明朝E" panose="02020900000000000000" pitchFamily="18" charset="-128"/>
              </a:rPr>
              <a:t>軍事作戦は圧倒的な陸・海・空の軍事力による成果</a:t>
            </a:r>
          </a:p>
          <a:p>
            <a:pPr lvl="1"/>
            <a:r>
              <a:rPr lang="ja-JP" altLang="ja-JP" dirty="0">
                <a:latin typeface="HGP明朝E" panose="02020900000000000000" pitchFamily="18" charset="-128"/>
                <a:ea typeface="HGP明朝E" panose="02020900000000000000" pitchFamily="18" charset="-128"/>
              </a:rPr>
              <a:t>適切に政権移行するまでは米国がベネズエラを「運営」する</a:t>
            </a:r>
          </a:p>
          <a:p>
            <a:pPr lvl="1"/>
            <a:r>
              <a:rPr lang="ja-JP" altLang="ja-JP" dirty="0">
                <a:latin typeface="HGP明朝E" panose="02020900000000000000" pitchFamily="18" charset="-128"/>
                <a:ea typeface="HGP明朝E" panose="02020900000000000000" pitchFamily="18" charset="-128"/>
              </a:rPr>
              <a:t>石油権益は米企業が獲得。大量に石油を輸出する</a:t>
            </a:r>
          </a:p>
          <a:p>
            <a:pPr lvl="1"/>
            <a:r>
              <a:rPr lang="ja-JP" altLang="ja-JP" dirty="0">
                <a:latin typeface="HGP明朝E" panose="02020900000000000000" pitchFamily="18" charset="-128"/>
                <a:ea typeface="HGP明朝E" panose="02020900000000000000" pitchFamily="18" charset="-128"/>
              </a:rPr>
              <a:t>米軍地上部隊のベネズエラ</a:t>
            </a:r>
            <a:r>
              <a:rPr lang="ja-JP" altLang="en-US" dirty="0">
                <a:latin typeface="HGP明朝E" panose="02020900000000000000" pitchFamily="18" charset="-128"/>
                <a:ea typeface="HGP明朝E" panose="02020900000000000000" pitchFamily="18" charset="-128"/>
              </a:rPr>
              <a:t>派遣</a:t>
            </a:r>
            <a:r>
              <a:rPr lang="ja-JP" altLang="ja-JP" dirty="0">
                <a:latin typeface="HGP明朝E" panose="02020900000000000000" pitchFamily="18" charset="-128"/>
                <a:ea typeface="HGP明朝E" panose="02020900000000000000" pitchFamily="18" charset="-128"/>
              </a:rPr>
              <a:t>を否定せず</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537045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CC35B0-0C0C-4944-21B5-CB8F03854362}"/>
              </a:ext>
            </a:extLst>
          </p:cNvPr>
          <p:cNvSpPr>
            <a:spLocks noGrp="1"/>
          </p:cNvSpPr>
          <p:nvPr>
            <p:ph type="title"/>
          </p:nvPr>
        </p:nvSpPr>
        <p:spPr>
          <a:xfrm>
            <a:off x="838200" y="430439"/>
            <a:ext cx="10515600" cy="930276"/>
          </a:xfrm>
        </p:spPr>
        <p:txBody>
          <a:bodyPr/>
          <a:lstStyle/>
          <a:p>
            <a:r>
              <a:rPr kumimoji="1" lang="ja-JP" altLang="en-US" dirty="0">
                <a:latin typeface="HGP明朝E" panose="02020900000000000000" pitchFamily="18" charset="-128"/>
                <a:ea typeface="HGP明朝E" panose="02020900000000000000" pitchFamily="18" charset="-128"/>
              </a:rPr>
              <a:t>計画と実行</a:t>
            </a:r>
          </a:p>
        </p:txBody>
      </p:sp>
      <p:sp>
        <p:nvSpPr>
          <p:cNvPr id="3" name="コンテンツ プレースホルダー 2">
            <a:extLst>
              <a:ext uri="{FF2B5EF4-FFF2-40B4-BE49-F238E27FC236}">
                <a16:creationId xmlns:a16="http://schemas.microsoft.com/office/drawing/2014/main" id="{D517AE09-C286-6D49-920B-89C6989D8754}"/>
              </a:ext>
            </a:extLst>
          </p:cNvPr>
          <p:cNvSpPr>
            <a:spLocks noGrp="1"/>
          </p:cNvSpPr>
          <p:nvPr>
            <p:ph idx="1"/>
          </p:nvPr>
        </p:nvSpPr>
        <p:spPr>
          <a:xfrm>
            <a:off x="838200" y="1555446"/>
            <a:ext cx="10515600" cy="5002742"/>
          </a:xfrm>
        </p:spPr>
        <p:txBody>
          <a:bodyPr>
            <a:normAutofit fontScale="92500" lnSpcReduction="10000"/>
          </a:bodyPr>
          <a:lstStyle/>
          <a:p>
            <a:pPr marL="0" indent="0">
              <a:buNone/>
            </a:pPr>
            <a:r>
              <a:rPr lang="ja-JP" altLang="ja-JP" dirty="0">
                <a:latin typeface="HGP明朝E" panose="02020900000000000000" pitchFamily="18" charset="-128"/>
                <a:ea typeface="HGP明朝E" panose="02020900000000000000" pitchFamily="18" charset="-128"/>
              </a:rPr>
              <a:t>強襲作戦　</a:t>
            </a:r>
            <a:r>
              <a:rPr lang="ja-JP" altLang="en-US" dirty="0">
                <a:latin typeface="HGP明朝E" panose="02020900000000000000" pitchFamily="18" charset="-128"/>
                <a:ea typeface="HGP明朝E" panose="02020900000000000000" pitchFamily="18" charset="-128"/>
              </a:rPr>
              <a:t>「</a:t>
            </a:r>
            <a:r>
              <a:rPr lang="ja-JP" altLang="ja-JP" dirty="0">
                <a:latin typeface="HGP明朝E" panose="02020900000000000000" pitchFamily="18" charset="-128"/>
                <a:ea typeface="HGP明朝E" panose="02020900000000000000" pitchFamily="18" charset="-128"/>
              </a:rPr>
              <a:t>断固たる決意</a:t>
            </a:r>
            <a:r>
              <a:rPr lang="ja-JP" altLang="en-US" dirty="0">
                <a:latin typeface="HGP明朝E" panose="02020900000000000000" pitchFamily="18" charset="-128"/>
                <a:ea typeface="HGP明朝E" panose="02020900000000000000" pitchFamily="18" charset="-128"/>
              </a:rPr>
              <a:t>」</a:t>
            </a:r>
            <a:endParaRPr lang="en-US" altLang="ja-JP" dirty="0">
              <a:latin typeface="HGP明朝E" panose="02020900000000000000" pitchFamily="18" charset="-128"/>
              <a:ea typeface="HGP明朝E" panose="02020900000000000000" pitchFamily="18" charset="-128"/>
            </a:endParaRPr>
          </a:p>
          <a:p>
            <a:pPr marL="0" indent="0">
              <a:buNone/>
            </a:pPr>
            <a:r>
              <a:rPr lang="ja-JP" altLang="ja-JP" dirty="0">
                <a:latin typeface="HGP明朝E" panose="02020900000000000000" pitchFamily="18" charset="-128"/>
                <a:ea typeface="HGP明朝E" panose="02020900000000000000" pitchFamily="18" charset="-128"/>
              </a:rPr>
              <a:t>２日午後１０時４６分に作戦の実行</a:t>
            </a:r>
            <a:r>
              <a:rPr lang="ja-JP" altLang="en-US" dirty="0">
                <a:latin typeface="HGP明朝E" panose="02020900000000000000" pitchFamily="18" charset="-128"/>
                <a:ea typeface="HGP明朝E" panose="02020900000000000000" pitchFamily="18" charset="-128"/>
              </a:rPr>
              <a:t>命令</a:t>
            </a:r>
            <a:endParaRPr lang="ja-JP" altLang="ja-JP" dirty="0">
              <a:latin typeface="HGP明朝E" panose="02020900000000000000" pitchFamily="18" charset="-128"/>
              <a:ea typeface="HGP明朝E" panose="02020900000000000000" pitchFamily="18" charset="-128"/>
            </a:endParaRPr>
          </a:p>
          <a:p>
            <a:pPr lvl="1"/>
            <a:r>
              <a:rPr lang="ja-JP" altLang="ja-JP" dirty="0">
                <a:latin typeface="HGP明朝E" panose="02020900000000000000" pitchFamily="18" charset="-128"/>
                <a:ea typeface="HGP明朝E" panose="02020900000000000000" pitchFamily="18" charset="-128"/>
              </a:rPr>
              <a:t>１５０機超の航空機を投入</a:t>
            </a:r>
            <a:endParaRPr lang="en-US" altLang="ja-JP" dirty="0">
              <a:latin typeface="HGP明朝E" panose="02020900000000000000" pitchFamily="18" charset="-128"/>
              <a:ea typeface="HGP明朝E" panose="02020900000000000000" pitchFamily="18" charset="-128"/>
            </a:endParaRPr>
          </a:p>
          <a:p>
            <a:pPr lvl="1"/>
            <a:r>
              <a:rPr lang="en-US" altLang="ja-JP" dirty="0">
                <a:latin typeface="HGP明朝E" panose="02020900000000000000" pitchFamily="18" charset="-128"/>
                <a:ea typeface="HGP明朝E" panose="02020900000000000000" pitchFamily="18" charset="-128"/>
              </a:rPr>
              <a:t>CIA</a:t>
            </a:r>
            <a:r>
              <a:rPr lang="ja-JP" altLang="ja-JP" dirty="0">
                <a:latin typeface="HGP明朝E" panose="02020900000000000000" pitchFamily="18" charset="-128"/>
                <a:ea typeface="HGP明朝E" panose="02020900000000000000" pitchFamily="18" charset="-128"/>
              </a:rPr>
              <a:t>の協力などでマドゥロ氏の移動経歴、居住場所、ペットまで把握</a:t>
            </a:r>
          </a:p>
          <a:p>
            <a:pPr lvl="1"/>
            <a:r>
              <a:rPr lang="ja-JP" altLang="ja-JP" dirty="0">
                <a:latin typeface="HGP明朝E" panose="02020900000000000000" pitchFamily="18" charset="-128"/>
                <a:ea typeface="HGP明朝E" panose="02020900000000000000" pitchFamily="18" charset="-128"/>
              </a:rPr>
              <a:t>ケイン統合参謀本部長</a:t>
            </a: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「数か月にわたる計画と訓練の集大成だった」</a:t>
            </a:r>
            <a:endParaRPr lang="en-US" altLang="ja-JP" dirty="0">
              <a:latin typeface="HGP明朝E" panose="02020900000000000000" pitchFamily="18" charset="-128"/>
              <a:ea typeface="HGP明朝E" panose="02020900000000000000" pitchFamily="18" charset="-128"/>
            </a:endParaRPr>
          </a:p>
          <a:p>
            <a:pPr lvl="1"/>
            <a:endParaRPr lang="ja-JP" altLang="ja-JP" dirty="0">
              <a:latin typeface="HGP明朝E" panose="02020900000000000000" pitchFamily="18" charset="-128"/>
              <a:ea typeface="HGP明朝E" panose="02020900000000000000" pitchFamily="18" charset="-128"/>
            </a:endParaRPr>
          </a:p>
          <a:p>
            <a:r>
              <a:rPr lang="ja-JP" altLang="ja-JP" dirty="0">
                <a:latin typeface="HGP明朝E" panose="02020900000000000000" pitchFamily="18" charset="-128"/>
                <a:ea typeface="HGP明朝E" panose="02020900000000000000" pitchFamily="18" charset="-128"/>
              </a:rPr>
              <a:t>拘束チームを乗せたヘリコプター部隊は高度約３０メートルの低空で首都カラカスに向けて飛行を開始</a:t>
            </a:r>
            <a:r>
              <a:rPr lang="ja-JP" altLang="en-US" dirty="0">
                <a:latin typeface="HGP明朝E" panose="02020900000000000000" pitchFamily="18" charset="-128"/>
                <a:ea typeface="HGP明朝E" panose="02020900000000000000" pitchFamily="18" charset="-128"/>
              </a:rPr>
              <a:t>　</a:t>
            </a:r>
            <a:endParaRPr lang="en-US" altLang="ja-JP" dirty="0">
              <a:latin typeface="HGP明朝E" panose="02020900000000000000" pitchFamily="18" charset="-128"/>
              <a:ea typeface="HGP明朝E" panose="02020900000000000000" pitchFamily="18" charset="-128"/>
            </a:endParaRPr>
          </a:p>
          <a:p>
            <a:pPr lvl="1"/>
            <a:r>
              <a:rPr lang="ja-JP" altLang="ja-JP" dirty="0">
                <a:latin typeface="HGP明朝E" panose="02020900000000000000" pitchFamily="18" charset="-128"/>
                <a:ea typeface="HGP明朝E" panose="02020900000000000000" pitchFamily="18" charset="-128"/>
              </a:rPr>
              <a:t>戦闘機や爆撃機、無人機などがヘリの防衛や支援に回った</a:t>
            </a:r>
          </a:p>
          <a:p>
            <a:pPr lvl="1"/>
            <a:r>
              <a:rPr lang="ja-JP" altLang="ja-JP" dirty="0">
                <a:latin typeface="HGP明朝E" panose="02020900000000000000" pitchFamily="18" charset="-128"/>
                <a:ea typeface="HGP明朝E" panose="02020900000000000000" pitchFamily="18" charset="-128"/>
              </a:rPr>
              <a:t>防空システムも無力化</a:t>
            </a: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作戦時にサイバー攻撃など</a:t>
            </a:r>
            <a:endParaRPr lang="en-US" altLang="ja-JP" dirty="0">
              <a:latin typeface="HGP明朝E" panose="02020900000000000000" pitchFamily="18" charset="-128"/>
              <a:ea typeface="HGP明朝E" panose="02020900000000000000" pitchFamily="18" charset="-128"/>
            </a:endParaRPr>
          </a:p>
          <a:p>
            <a:r>
              <a:rPr lang="ja-JP" altLang="ja-JP" dirty="0">
                <a:latin typeface="HGP明朝E" panose="02020900000000000000" pitchFamily="18" charset="-128"/>
                <a:ea typeface="HGP明朝E" panose="02020900000000000000" pitchFamily="18" charset="-128"/>
              </a:rPr>
              <a:t>ヘリ部隊は米東部時間３日、午前１時１分にマドゥロ氏がいた施設に到着</a:t>
            </a:r>
            <a:r>
              <a:rPr lang="ja-JP" altLang="en-US" dirty="0">
                <a:latin typeface="HGP明朝E" panose="02020900000000000000" pitchFamily="18" charset="-128"/>
                <a:ea typeface="HGP明朝E" panose="02020900000000000000" pitchFamily="18" charset="-128"/>
              </a:rPr>
              <a:t>　</a:t>
            </a:r>
            <a:endParaRPr lang="en-US" altLang="ja-JP" dirty="0">
              <a:latin typeface="HGP明朝E" panose="02020900000000000000" pitchFamily="18" charset="-128"/>
              <a:ea typeface="HGP明朝E" panose="02020900000000000000" pitchFamily="18" charset="-128"/>
            </a:endParaRPr>
          </a:p>
          <a:p>
            <a:pPr lvl="1"/>
            <a:r>
              <a:rPr lang="ja-JP" altLang="ja-JP" dirty="0">
                <a:latin typeface="HGP明朝E" panose="02020900000000000000" pitchFamily="18" charset="-128"/>
                <a:ea typeface="HGP明朝E" panose="02020900000000000000" pitchFamily="18" charset="-128"/>
              </a:rPr>
              <a:t>拘束チームの司法省職員が身柄を確保した</a:t>
            </a:r>
          </a:p>
          <a:p>
            <a:r>
              <a:rPr lang="ja-JP" altLang="ja-JP" dirty="0">
                <a:latin typeface="HGP明朝E" panose="02020900000000000000" pitchFamily="18" charset="-128"/>
                <a:ea typeface="HGP明朝E" panose="02020900000000000000" pitchFamily="18" charset="-128"/>
              </a:rPr>
              <a:t>米側に死者は出なかった</a:t>
            </a:r>
            <a:r>
              <a:rPr lang="ja-JP" altLang="en-US" dirty="0">
                <a:latin typeface="HGP明朝E" panose="02020900000000000000" pitchFamily="18" charset="-128"/>
                <a:ea typeface="HGP明朝E" panose="02020900000000000000" pitchFamily="18" charset="-128"/>
              </a:rPr>
              <a:t>（ベネズエラ政府内に内通者）</a:t>
            </a: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068517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70C14C-64EB-C6B1-8295-7628BDB741B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現状</a:t>
            </a:r>
          </a:p>
        </p:txBody>
      </p:sp>
      <p:sp>
        <p:nvSpPr>
          <p:cNvPr id="3" name="コンテンツ プレースホルダー 2">
            <a:extLst>
              <a:ext uri="{FF2B5EF4-FFF2-40B4-BE49-F238E27FC236}">
                <a16:creationId xmlns:a16="http://schemas.microsoft.com/office/drawing/2014/main" id="{564992A2-C7FA-056B-4197-348A6537CE6B}"/>
              </a:ext>
            </a:extLst>
          </p:cNvPr>
          <p:cNvSpPr>
            <a:spLocks noGrp="1"/>
          </p:cNvSpPr>
          <p:nvPr>
            <p:ph idx="1"/>
          </p:nvPr>
        </p:nvSpPr>
        <p:spPr/>
        <p:txBody>
          <a:bodyPr>
            <a:normAutofit/>
          </a:bodyPr>
          <a:lstStyle/>
          <a:p>
            <a:r>
              <a:rPr lang="ja-JP" altLang="ja-JP" dirty="0">
                <a:latin typeface="HGP明朝E" panose="02020900000000000000" pitchFamily="18" charset="-128"/>
                <a:ea typeface="HGP明朝E" panose="02020900000000000000" pitchFamily="18" charset="-128"/>
              </a:rPr>
              <a:t>ベネズエラ　</a:t>
            </a:r>
            <a:endParaRPr lang="en-US" altLang="ja-JP" dirty="0">
              <a:latin typeface="HGP明朝E" panose="02020900000000000000" pitchFamily="18" charset="-128"/>
              <a:ea typeface="HGP明朝E" panose="02020900000000000000" pitchFamily="18" charset="-128"/>
            </a:endParaRPr>
          </a:p>
          <a:p>
            <a:pPr lvl="1"/>
            <a:r>
              <a:rPr lang="ja-JP" altLang="ja-JP" dirty="0">
                <a:latin typeface="HGP明朝E" panose="02020900000000000000" pitchFamily="18" charset="-128"/>
                <a:ea typeface="HGP明朝E" panose="02020900000000000000" pitchFamily="18" charset="-128"/>
              </a:rPr>
              <a:t>米国へのコカイン密輸の経由地となってきた</a:t>
            </a:r>
            <a:endParaRPr lang="en-US" altLang="ja-JP" dirty="0">
              <a:latin typeface="HGP明朝E" panose="02020900000000000000" pitchFamily="18" charset="-128"/>
              <a:ea typeface="HGP明朝E" panose="02020900000000000000" pitchFamily="18" charset="-128"/>
            </a:endParaRPr>
          </a:p>
          <a:p>
            <a:pPr lvl="1"/>
            <a:endParaRPr lang="ja-JP" altLang="ja-JP" dirty="0">
              <a:latin typeface="HGP明朝E" panose="02020900000000000000" pitchFamily="18" charset="-128"/>
              <a:ea typeface="HGP明朝E" panose="02020900000000000000" pitchFamily="18" charset="-128"/>
            </a:endParaRPr>
          </a:p>
          <a:p>
            <a:r>
              <a:rPr lang="en-US" altLang="ja-JP" dirty="0">
                <a:latin typeface="HGP明朝E" panose="02020900000000000000" pitchFamily="18" charset="-128"/>
                <a:ea typeface="HGP明朝E" panose="02020900000000000000" pitchFamily="18" charset="-128"/>
              </a:rPr>
              <a:t>WSJ</a:t>
            </a:r>
            <a:r>
              <a:rPr lang="ja-JP" altLang="ja-JP" dirty="0">
                <a:latin typeface="HGP明朝E" panose="02020900000000000000" pitchFamily="18" charset="-128"/>
                <a:ea typeface="HGP明朝E" panose="02020900000000000000" pitchFamily="18" charset="-128"/>
              </a:rPr>
              <a:t>によれば</a:t>
            </a:r>
          </a:p>
          <a:p>
            <a:pPr lvl="1"/>
            <a:r>
              <a:rPr lang="ja-JP" altLang="ja-JP" dirty="0">
                <a:latin typeface="HGP明朝E" panose="02020900000000000000" pitchFamily="18" charset="-128"/>
                <a:ea typeface="HGP明朝E" panose="02020900000000000000" pitchFamily="18" charset="-128"/>
              </a:rPr>
              <a:t>マドゥロ政権は犯罪組織による一部地域の支配を黙認することで権力を維持　軍幹部が自ら密輸に関与するケースもあるという</a:t>
            </a:r>
          </a:p>
          <a:p>
            <a:pPr lvl="1"/>
            <a:r>
              <a:rPr lang="ja-JP" altLang="ja-JP" dirty="0">
                <a:latin typeface="HGP明朝E" panose="02020900000000000000" pitchFamily="18" charset="-128"/>
                <a:ea typeface="HGP明朝E" panose="02020900000000000000" pitchFamily="18" charset="-128"/>
              </a:rPr>
              <a:t>コカインの密輸は小型飛行機や陸上ルートに加えて、カリブ海と東太平洋の２つの海上ルートがあるとみられる</a:t>
            </a:r>
          </a:p>
          <a:p>
            <a:pPr lvl="1"/>
            <a:r>
              <a:rPr lang="ja-JP" altLang="ja-JP" dirty="0">
                <a:latin typeface="HGP明朝E" panose="02020900000000000000" pitchFamily="18" charset="-128"/>
                <a:ea typeface="HGP明朝E" panose="02020900000000000000" pitchFamily="18" charset="-128"/>
              </a:rPr>
              <a:t>この海上ルートを断つために米軍は「麻薬密輸船」とみなす船舶への攻撃を繰り返してきた</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238448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BB4BEA-2EF8-FDC3-433F-7D81E931672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930ECFC-52A1-A0D4-4091-EBA6C5A0CD98}"/>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現状</a:t>
            </a:r>
          </a:p>
        </p:txBody>
      </p:sp>
      <p:sp>
        <p:nvSpPr>
          <p:cNvPr id="3" name="コンテンツ プレースホルダー 2">
            <a:extLst>
              <a:ext uri="{FF2B5EF4-FFF2-40B4-BE49-F238E27FC236}">
                <a16:creationId xmlns:a16="http://schemas.microsoft.com/office/drawing/2014/main" id="{A3788F9D-5B17-FA68-DE2B-6E49532A42D1}"/>
              </a:ext>
            </a:extLst>
          </p:cNvPr>
          <p:cNvSpPr>
            <a:spLocks noGrp="1"/>
          </p:cNvSpPr>
          <p:nvPr>
            <p:ph idx="1"/>
          </p:nvPr>
        </p:nvSpPr>
        <p:spPr/>
        <p:txBody>
          <a:bodyPr>
            <a:normAutofit/>
          </a:bodyPr>
          <a:lstStyle/>
          <a:p>
            <a:r>
              <a:rPr lang="ja-JP" altLang="ja-JP" sz="3200" dirty="0">
                <a:latin typeface="HGP明朝E" panose="02020900000000000000" pitchFamily="18" charset="-128"/>
                <a:ea typeface="HGP明朝E" panose="02020900000000000000" pitchFamily="18" charset="-128"/>
              </a:rPr>
              <a:t>ベネズエラ</a:t>
            </a:r>
            <a:r>
              <a:rPr lang="ja-JP" altLang="en-US" sz="3200" dirty="0">
                <a:latin typeface="HGP明朝E" panose="02020900000000000000" pitchFamily="18" charset="-128"/>
                <a:ea typeface="HGP明朝E" panose="02020900000000000000" pitchFamily="18" charset="-128"/>
              </a:rPr>
              <a:t>　</a:t>
            </a:r>
            <a:r>
              <a:rPr lang="ja-JP" altLang="ja-JP" sz="3200" dirty="0">
                <a:latin typeface="HGP明朝E" panose="02020900000000000000" pitchFamily="18" charset="-128"/>
                <a:ea typeface="HGP明朝E" panose="02020900000000000000" pitchFamily="18" charset="-128"/>
              </a:rPr>
              <a:t>世界最大の原油埋蔵量</a:t>
            </a:r>
          </a:p>
          <a:p>
            <a:pPr lvl="1"/>
            <a:r>
              <a:rPr lang="ja-JP" altLang="ja-JP" sz="2800" dirty="0">
                <a:latin typeface="HGP明朝E" panose="02020900000000000000" pitchFamily="18" charset="-128"/>
                <a:ea typeface="HGP明朝E" panose="02020900000000000000" pitchFamily="18" charset="-128"/>
              </a:rPr>
              <a:t>原油価格の下落やマドゥロ政権の経済政策の失敗など複数の要因が重なり、ハイパーインフレが発生</a:t>
            </a:r>
            <a:endParaRPr lang="en-US" altLang="ja-JP" sz="2800" dirty="0">
              <a:latin typeface="HGP明朝E" panose="02020900000000000000" pitchFamily="18" charset="-128"/>
              <a:ea typeface="HGP明朝E" panose="02020900000000000000" pitchFamily="18" charset="-128"/>
            </a:endParaRPr>
          </a:p>
          <a:p>
            <a:pPr lvl="1"/>
            <a:endParaRPr lang="ja-JP" altLang="ja-JP" sz="2800" dirty="0">
              <a:latin typeface="HGP明朝E" panose="02020900000000000000" pitchFamily="18" charset="-128"/>
              <a:ea typeface="HGP明朝E" panose="02020900000000000000" pitchFamily="18" charset="-128"/>
            </a:endParaRPr>
          </a:p>
          <a:p>
            <a:r>
              <a:rPr lang="ja-JP" altLang="ja-JP" sz="3200" dirty="0">
                <a:latin typeface="HGP明朝E" panose="02020900000000000000" pitchFamily="18" charset="-128"/>
                <a:ea typeface="HGP明朝E" panose="02020900000000000000" pitchFamily="18" charset="-128"/>
              </a:rPr>
              <a:t>多数のベネズエラ国民が国外に流出</a:t>
            </a:r>
          </a:p>
          <a:p>
            <a:pPr lvl="1"/>
            <a:r>
              <a:rPr lang="ja-JP" altLang="ja-JP" sz="2800" dirty="0">
                <a:latin typeface="HGP明朝E" panose="02020900000000000000" pitchFamily="18" charset="-128"/>
                <a:ea typeface="HGP明朝E" panose="02020900000000000000" pitchFamily="18" charset="-128"/>
              </a:rPr>
              <a:t>国連難民高等弁務官事務所（</a:t>
            </a:r>
            <a:r>
              <a:rPr lang="en-US" altLang="ja-JP" sz="2800" dirty="0">
                <a:latin typeface="HGP明朝E" panose="02020900000000000000" pitchFamily="18" charset="-128"/>
                <a:ea typeface="HGP明朝E" panose="02020900000000000000" pitchFamily="18" charset="-128"/>
              </a:rPr>
              <a:t>UNHCR</a:t>
            </a:r>
            <a:r>
              <a:rPr lang="ja-JP" altLang="ja-JP" sz="2800" dirty="0">
                <a:latin typeface="HGP明朝E" panose="02020900000000000000" pitchFamily="18" charset="-128"/>
                <a:ea typeface="HGP明朝E" panose="02020900000000000000" pitchFamily="18" charset="-128"/>
              </a:rPr>
              <a:t>）によると、この１０年で人口の約４分の１にあたる８００万人弱が国外脱出した</a:t>
            </a:r>
          </a:p>
          <a:p>
            <a:pPr lvl="1"/>
            <a:r>
              <a:rPr lang="ja-JP" altLang="ja-JP" sz="2800" dirty="0">
                <a:latin typeface="HGP明朝E" panose="02020900000000000000" pitchFamily="18" charset="-128"/>
                <a:ea typeface="HGP明朝E" panose="02020900000000000000" pitchFamily="18" charset="-128"/>
              </a:rPr>
              <a:t>約８割のベネズエラ人が貧困状態にあるといわれる</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832944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069D64-93C3-D12B-B98C-D8EDFE1D6B31}"/>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内外の批判</a:t>
            </a:r>
          </a:p>
        </p:txBody>
      </p:sp>
      <p:sp>
        <p:nvSpPr>
          <p:cNvPr id="3" name="コンテンツ プレースホルダー 2">
            <a:extLst>
              <a:ext uri="{FF2B5EF4-FFF2-40B4-BE49-F238E27FC236}">
                <a16:creationId xmlns:a16="http://schemas.microsoft.com/office/drawing/2014/main" id="{2EA9AE54-E432-2B45-CAE0-EC5798E7B6F5}"/>
              </a:ext>
            </a:extLst>
          </p:cNvPr>
          <p:cNvSpPr>
            <a:spLocks noGrp="1"/>
          </p:cNvSpPr>
          <p:nvPr>
            <p:ph idx="1"/>
          </p:nvPr>
        </p:nvSpPr>
        <p:spPr/>
        <p:txBody>
          <a:bodyPr/>
          <a:lstStyle/>
          <a:p>
            <a:pPr marL="0" indent="0">
              <a:buNone/>
            </a:pPr>
            <a:r>
              <a:rPr kumimoji="1" lang="ja-JP" altLang="en-US" dirty="0">
                <a:latin typeface="HGP明朝E" panose="02020900000000000000" pitchFamily="18" charset="-128"/>
                <a:ea typeface="HGP明朝E" panose="02020900000000000000" pitchFamily="18" charset="-128"/>
              </a:rPr>
              <a:t>①国際法違反（国連憲章第２条違反）②</a:t>
            </a:r>
            <a:r>
              <a:rPr lang="ja-JP" altLang="en-US" dirty="0">
                <a:latin typeface="HGP明朝E" panose="02020900000000000000" pitchFamily="18" charset="-128"/>
                <a:ea typeface="HGP明朝E" panose="02020900000000000000" pitchFamily="18" charset="-128"/>
              </a:rPr>
              <a:t>原油利権獲得が狙い</a:t>
            </a:r>
            <a:endParaRPr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世界の現実</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国際法違反者（中、露、北朝鮮、イランなど）が国際法を利用して覇権を拡大している→放置すれば国際法違反者による世界になる</a:t>
            </a:r>
            <a:endParaRPr kumimoji="1"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「力による平和」を選択　トランプ氏</a:t>
            </a:r>
            <a:endParaRPr lang="en-US" altLang="ja-JP" dirty="0">
              <a:latin typeface="HGP明朝E" panose="02020900000000000000" pitchFamily="18" charset="-128"/>
              <a:ea typeface="HGP明朝E" panose="02020900000000000000" pitchFamily="18" charset="-128"/>
            </a:endParaRPr>
          </a:p>
          <a:p>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批判　</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中、露、北朝鮮、キューバ、コロンビアなど</a:t>
            </a:r>
            <a:endParaRPr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欧州諸国は割れ</a:t>
            </a:r>
            <a:r>
              <a:rPr lang="ja-JP" altLang="en-US" dirty="0">
                <a:latin typeface="HGP明朝E" panose="02020900000000000000" pitchFamily="18" charset="-128"/>
                <a:ea typeface="HGP明朝E" panose="02020900000000000000" pitchFamily="18" charset="-128"/>
              </a:rPr>
              <a:t>ている</a:t>
            </a: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408323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687AE-8787-4F13-3945-3C3D0F37F7C8}"/>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米国の「国家安保戦略」</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F831BCE6-69B5-2337-96B0-CC08BD2134F1}"/>
              </a:ext>
            </a:extLst>
          </p:cNvPr>
          <p:cNvSpPr>
            <a:spLocks noGrp="1"/>
          </p:cNvSpPr>
          <p:nvPr>
            <p:ph idx="1"/>
          </p:nvPr>
        </p:nvSpPr>
        <p:spPr>
          <a:xfrm>
            <a:off x="838200" y="1937657"/>
            <a:ext cx="10515600" cy="4555218"/>
          </a:xfrm>
        </p:spPr>
        <p:txBody>
          <a:bodyPr>
            <a:normAutofit fontScale="92500" lnSpcReduction="10000"/>
          </a:bodyPr>
          <a:lstStyle/>
          <a:p>
            <a:pPr marL="0" indent="0">
              <a:buNone/>
            </a:pPr>
            <a:r>
              <a:rPr lang="ja-JP" altLang="ja-JP" dirty="0">
                <a:latin typeface="HGP明朝E" panose="02020900000000000000" pitchFamily="18" charset="-128"/>
                <a:ea typeface="HGP明朝E" panose="02020900000000000000" pitchFamily="18" charset="-128"/>
              </a:rPr>
              <a:t>安保戦略には中国に関わる重要な柱が２つ明記されている</a:t>
            </a:r>
          </a:p>
          <a:p>
            <a:pPr marL="0" indent="0">
              <a:buNone/>
            </a:pP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①台湾の重要性</a:t>
            </a:r>
          </a:p>
          <a:p>
            <a:pPr marL="0" indent="0">
              <a:buNone/>
            </a:pP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②米国が南北アメリカ大陸を軸に西半球をまもる</a:t>
            </a:r>
          </a:p>
          <a:p>
            <a:pPr marL="0" indent="0">
              <a:buNone/>
            </a:pPr>
            <a:r>
              <a:rPr lang="ja-JP" altLang="ja-JP" dirty="0">
                <a:latin typeface="HGP明朝E" panose="02020900000000000000" pitchFamily="18" charset="-128"/>
                <a:ea typeface="HGP明朝E" panose="02020900000000000000" pitchFamily="18" charset="-128"/>
              </a:rPr>
              <a:t> </a:t>
            </a:r>
          </a:p>
          <a:p>
            <a:r>
              <a:rPr lang="ja-JP" altLang="ja-JP" dirty="0">
                <a:latin typeface="HGP明朝E" panose="02020900000000000000" pitchFamily="18" charset="-128"/>
                <a:ea typeface="HGP明朝E" panose="02020900000000000000" pitchFamily="18" charset="-128"/>
              </a:rPr>
              <a:t>①について</a:t>
            </a:r>
            <a:endParaRPr lang="en-US" altLang="ja-JP" dirty="0">
              <a:latin typeface="HGP明朝E" panose="02020900000000000000" pitchFamily="18" charset="-128"/>
              <a:ea typeface="HGP明朝E" panose="02020900000000000000" pitchFamily="18" charset="-128"/>
            </a:endParaRPr>
          </a:p>
          <a:p>
            <a:pPr lvl="1"/>
            <a:r>
              <a:rPr lang="ja-JP" altLang="ja-JP" dirty="0">
                <a:latin typeface="HGP明朝E" panose="02020900000000000000" pitchFamily="18" charset="-128"/>
                <a:ea typeface="HGP明朝E" panose="02020900000000000000" pitchFamily="18" charset="-128"/>
              </a:rPr>
              <a:t>台湾は「部分的には半導体生産で優勢であるが故に」重要だが、「主として台湾が第二列島線へのアクセスを提供し、北東アジアと東南アジアの分岐点になっているからだ」としている　それは許さないということ</a:t>
            </a:r>
          </a:p>
          <a:p>
            <a:r>
              <a:rPr lang="ja-JP" altLang="ja-JP" dirty="0">
                <a:latin typeface="HGP明朝E" panose="02020900000000000000" pitchFamily="18" charset="-128"/>
                <a:ea typeface="HGP明朝E" panose="02020900000000000000" pitchFamily="18" charset="-128"/>
              </a:rPr>
              <a:t>②</a:t>
            </a:r>
            <a:r>
              <a:rPr lang="ja-JP" altLang="en-US" dirty="0">
                <a:latin typeface="HGP明朝E" panose="02020900000000000000" pitchFamily="18" charset="-128"/>
                <a:ea typeface="HGP明朝E" panose="02020900000000000000" pitchFamily="18" charset="-128"/>
              </a:rPr>
              <a:t>について</a:t>
            </a:r>
            <a:endParaRPr lang="en-US" altLang="ja-JP" dirty="0">
              <a:latin typeface="HGP明朝E" panose="02020900000000000000" pitchFamily="18" charset="-128"/>
              <a:ea typeface="HGP明朝E" panose="02020900000000000000" pitchFamily="18" charset="-128"/>
            </a:endParaRPr>
          </a:p>
          <a:p>
            <a:pPr lvl="1"/>
            <a:r>
              <a:rPr lang="ja-JP" altLang="ja-JP" dirty="0">
                <a:latin typeface="HGP明朝E" panose="02020900000000000000" pitchFamily="18" charset="-128"/>
                <a:ea typeface="HGP明朝E" panose="02020900000000000000" pitchFamily="18" charset="-128"/>
              </a:rPr>
              <a:t>南北アメリカ大陸から他の国の勢力を排除するという意味　「他の国」の代表格が中国</a:t>
            </a:r>
          </a:p>
          <a:p>
            <a:r>
              <a:rPr lang="ja-JP" altLang="ja-JP" dirty="0">
                <a:solidFill>
                  <a:srgbClr val="FF0000"/>
                </a:solidFill>
                <a:latin typeface="HGP明朝E" panose="02020900000000000000" pitchFamily="18" charset="-128"/>
                <a:ea typeface="HGP明朝E" panose="02020900000000000000" pitchFamily="18" charset="-128"/>
              </a:rPr>
              <a:t>安保戦略には中国排除の気迫が満ちている</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961059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E8D3BC16-CBAC-7473-FA3D-ED4EE15088F8}"/>
              </a:ext>
            </a:extLst>
          </p:cNvPr>
          <p:cNvSpPr>
            <a:spLocks noGrp="1"/>
          </p:cNvSpPr>
          <p:nvPr>
            <p:ph type="title"/>
          </p:nvPr>
        </p:nvSpPr>
        <p:spPr>
          <a:xfrm>
            <a:off x="640080" y="325369"/>
            <a:ext cx="4368602" cy="1956841"/>
          </a:xfrm>
        </p:spPr>
        <p:txBody>
          <a:bodyPr anchor="b">
            <a:normAutofit/>
          </a:bodyPr>
          <a:lstStyle/>
          <a:p>
            <a:r>
              <a:rPr kumimoji="1" lang="ja-JP" altLang="en-US" sz="5400">
                <a:latin typeface="HGP明朝E" panose="02020900000000000000" pitchFamily="18" charset="-128"/>
                <a:ea typeface="HGP明朝E" panose="02020900000000000000" pitchFamily="18" charset="-128"/>
              </a:rPr>
              <a:t>これからのベネズエラ</a:t>
            </a:r>
          </a:p>
        </p:txBody>
      </p:sp>
      <p:sp>
        <p:nvSpPr>
          <p:cNvPr id="103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7571F569-1EF1-C2AB-FF9D-A62E72E90F8E}"/>
              </a:ext>
            </a:extLst>
          </p:cNvPr>
          <p:cNvSpPr>
            <a:spLocks noGrp="1"/>
          </p:cNvSpPr>
          <p:nvPr>
            <p:ph idx="1"/>
          </p:nvPr>
        </p:nvSpPr>
        <p:spPr>
          <a:xfrm>
            <a:off x="640080" y="2872899"/>
            <a:ext cx="4243589" cy="3320668"/>
          </a:xfrm>
        </p:spPr>
        <p:txBody>
          <a:bodyPr>
            <a:normAutofit/>
          </a:bodyPr>
          <a:lstStyle/>
          <a:p>
            <a:r>
              <a:rPr lang="ja-JP" altLang="ja-JP" sz="2200">
                <a:latin typeface="HGP明朝E" panose="02020900000000000000" pitchFamily="18" charset="-128"/>
                <a:ea typeface="HGP明朝E" panose="02020900000000000000" pitchFamily="18" charset="-128"/>
              </a:rPr>
              <a:t>ロドリゲス副大統領　４日</a:t>
            </a:r>
          </a:p>
          <a:p>
            <a:pPr lvl="1"/>
            <a:r>
              <a:rPr lang="en-US" altLang="ja-JP" sz="2200">
                <a:latin typeface="HGP明朝E" panose="02020900000000000000" pitchFamily="18" charset="-128"/>
                <a:ea typeface="HGP明朝E" panose="02020900000000000000" pitchFamily="18" charset="-128"/>
              </a:rPr>
              <a:t>SNS</a:t>
            </a:r>
            <a:r>
              <a:rPr lang="ja-JP" altLang="ja-JP" sz="2200">
                <a:latin typeface="HGP明朝E" panose="02020900000000000000" pitchFamily="18" charset="-128"/>
                <a:ea typeface="HGP明朝E" panose="02020900000000000000" pitchFamily="18" charset="-128"/>
              </a:rPr>
              <a:t>に「米国と協力する」と投稿</a:t>
            </a:r>
          </a:p>
          <a:p>
            <a:pPr lvl="1"/>
            <a:r>
              <a:rPr lang="ja-JP" altLang="ja-JP" sz="2200">
                <a:latin typeface="HGP明朝E" panose="02020900000000000000" pitchFamily="18" charset="-128"/>
                <a:ea typeface="HGP明朝E" panose="02020900000000000000" pitchFamily="18" charset="-128"/>
              </a:rPr>
              <a:t>ベネズエラ最高裁</a:t>
            </a:r>
          </a:p>
          <a:p>
            <a:pPr lvl="1"/>
            <a:r>
              <a:rPr lang="ja-JP" altLang="ja-JP" sz="2200">
                <a:latin typeface="HGP明朝E" panose="02020900000000000000" pitchFamily="18" charset="-128"/>
                <a:ea typeface="HGP明朝E" panose="02020900000000000000" pitchFamily="18" charset="-128"/>
              </a:rPr>
              <a:t>ロドリゲス氏を</a:t>
            </a:r>
            <a:r>
              <a:rPr lang="ja-JP" altLang="ja-JP" sz="2200">
                <a:highlight>
                  <a:srgbClr val="FFFF00"/>
                </a:highlight>
                <a:latin typeface="HGP明朝E" panose="02020900000000000000" pitchFamily="18" charset="-128"/>
                <a:ea typeface="HGP明朝E" panose="02020900000000000000" pitchFamily="18" charset="-128"/>
              </a:rPr>
              <a:t>暫定大統領</a:t>
            </a:r>
            <a:r>
              <a:rPr lang="ja-JP" altLang="ja-JP" sz="2200">
                <a:latin typeface="HGP明朝E" panose="02020900000000000000" pitchFamily="18" charset="-128"/>
                <a:ea typeface="HGP明朝E" panose="02020900000000000000" pitchFamily="18" charset="-128"/>
              </a:rPr>
              <a:t>に指名</a:t>
            </a:r>
            <a:endParaRPr lang="en-US" altLang="ja-JP" sz="2200">
              <a:latin typeface="HGP明朝E" panose="02020900000000000000" pitchFamily="18" charset="-128"/>
              <a:ea typeface="HGP明朝E" panose="02020900000000000000" pitchFamily="18" charset="-128"/>
            </a:endParaRPr>
          </a:p>
          <a:p>
            <a:endParaRPr lang="ja-JP" altLang="ja-JP" sz="2200">
              <a:latin typeface="HGP明朝E" panose="02020900000000000000" pitchFamily="18" charset="-128"/>
              <a:ea typeface="HGP明朝E" panose="02020900000000000000" pitchFamily="18" charset="-128"/>
            </a:endParaRPr>
          </a:p>
          <a:p>
            <a:r>
              <a:rPr lang="ja-JP" altLang="ja-JP" sz="2200">
                <a:latin typeface="HGP明朝E" panose="02020900000000000000" pitchFamily="18" charset="-128"/>
                <a:ea typeface="HGP明朝E" panose="02020900000000000000" pitchFamily="18" charset="-128"/>
              </a:rPr>
              <a:t>マドゥロ氏は５日正午にニューヨーク地裁に出廷</a:t>
            </a:r>
          </a:p>
          <a:p>
            <a:endParaRPr kumimoji="1" lang="ja-JP" altLang="en-US" sz="2200">
              <a:latin typeface="HGP明朝E" panose="02020900000000000000" pitchFamily="18" charset="-128"/>
              <a:ea typeface="HGP明朝E" panose="02020900000000000000" pitchFamily="18" charset="-128"/>
            </a:endParaRPr>
          </a:p>
        </p:txBody>
      </p:sp>
      <p:pic>
        <p:nvPicPr>
          <p:cNvPr id="1026" name="Picture 2" descr="ベネズエラ政府 マドゥロ大統領の拘束後初閣議 ロドリゲス大統領代行は「相互の敬意」と「協力」呼びかけ 関係改善の一歩か | Cube ニュース">
            <a:extLst>
              <a:ext uri="{FF2B5EF4-FFF2-40B4-BE49-F238E27FC236}">
                <a16:creationId xmlns:a16="http://schemas.microsoft.com/office/drawing/2014/main" id="{5743BD2F-8856-7501-C1ED-6EC219286C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1790" r="21790"/>
          <a:stretch>
            <a:fillRect/>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23877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96</TotalTime>
  <Words>742</Words>
  <Application>Microsoft Office PowerPoint</Application>
  <PresentationFormat>ワイド画面</PresentationFormat>
  <Paragraphs>72</Paragraphs>
  <Slides>10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HGP明朝E</vt:lpstr>
      <vt:lpstr>游ゴシック</vt:lpstr>
      <vt:lpstr>游ゴシック Light</vt:lpstr>
      <vt:lpstr>Arial</vt:lpstr>
      <vt:lpstr>Office テーマ</vt:lpstr>
      <vt:lpstr>ベネズエラ・マドゥロ氏の 逮捕・拘束の「意義」</vt:lpstr>
      <vt:lpstr>PowerPoint プレゼンテーション</vt:lpstr>
      <vt:lpstr>経緯　 </vt:lpstr>
      <vt:lpstr>計画と実行</vt:lpstr>
      <vt:lpstr>現状</vt:lpstr>
      <vt:lpstr>現状</vt:lpstr>
      <vt:lpstr>内外の批判</vt:lpstr>
      <vt:lpstr>米国の「国家安保戦略」</vt:lpstr>
      <vt:lpstr>これからのベネズエラ</vt:lpstr>
      <vt:lpstr>台湾の国防部系シンクタンク「国防安全研究院」</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3</cp:revision>
  <cp:lastPrinted>2026-01-10T06:50:24Z</cp:lastPrinted>
  <dcterms:created xsi:type="dcterms:W3CDTF">2026-01-09T14:45:47Z</dcterms:created>
  <dcterms:modified xsi:type="dcterms:W3CDTF">2026-01-12T09:19:03Z</dcterms:modified>
</cp:coreProperties>
</file>